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034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964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16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693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4584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087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86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5708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981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337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31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C951-96D7-4E9D-921F-AB7DC088B71F}" type="datetimeFigureOut">
              <a:rPr lang="sl-SI" smtClean="0"/>
              <a:t>29. 06. 2023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223B-410E-486B-A4E4-CB174242744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887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AutoShape 2" descr="https://webmail.arnes.si/?_task=mail&amp;_mbox=INBOX&amp;_uid=263&amp;_part=2&amp;_action=get&amp;_extwin=1&amp;_framed=1&amp;_mimewarning=1&amp;_embed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6" name="AutoShape 6" descr="https://webmail.arnes.si/?_task=mail&amp;_mbox=INBOX&amp;_uid=263&amp;_part=2&amp;_action=get&amp;_extwin=1&amp;_framed=1&amp;_mimewarning=1&amp;_embed=1"/>
          <p:cNvSpPr>
            <a:spLocks noGrp="1" noChangeAspect="1" noChangeArrowheads="1"/>
          </p:cNvSpPr>
          <p:nvPr>
            <p:ph type="ctrTitle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75" y="-1598483"/>
            <a:ext cx="10977937" cy="999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66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124805" y="1199403"/>
            <a:ext cx="9182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200" dirty="0"/>
              <a:t>Menite, da se jedi na jedilniku prepogosto ponavljajo?</a:t>
            </a:r>
          </a:p>
        </p:txBody>
      </p:sp>
      <p:pic>
        <p:nvPicPr>
          <p:cNvPr id="3" name="Slik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5" r="31317"/>
          <a:stretch>
            <a:fillRect/>
          </a:stretch>
        </p:blipFill>
        <p:spPr bwMode="auto">
          <a:xfrm>
            <a:off x="4172729" y="2028305"/>
            <a:ext cx="4547322" cy="3461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5997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840560" y="725578"/>
            <a:ext cx="7854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/>
              <a:t>Ocenite vaše splošno zadovoljstvo s šolsko prehrano:</a:t>
            </a:r>
          </a:p>
        </p:txBody>
      </p:sp>
      <p:pic>
        <p:nvPicPr>
          <p:cNvPr id="3" name="Slik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7" r="16002"/>
          <a:stretch>
            <a:fillRect/>
          </a:stretch>
        </p:blipFill>
        <p:spPr bwMode="auto">
          <a:xfrm>
            <a:off x="2086495" y="1338349"/>
            <a:ext cx="8088283" cy="39485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5716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586734" y="858581"/>
            <a:ext cx="63334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/>
              <a:t>Sporočila staršev v zvezi s šolsko prehrano</a:t>
            </a:r>
            <a:r>
              <a:rPr lang="sl-SI" dirty="0"/>
              <a:t>: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44917"/>
              </p:ext>
            </p:extLst>
          </p:nvPr>
        </p:nvGraphicFramePr>
        <p:xfrm>
          <a:off x="1155469" y="1629296"/>
          <a:ext cx="7656022" cy="3940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56022">
                  <a:extLst>
                    <a:ext uri="{9D8B030D-6E8A-4147-A177-3AD203B41FA5}">
                      <a16:colId xmlns:a16="http://schemas.microsoft.com/office/drawing/2014/main" val="4133055481"/>
                    </a:ext>
                  </a:extLst>
                </a:gridCol>
              </a:tblGrid>
              <a:tr h="184123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endParaRPr lang="sl-SI" sz="1000" dirty="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8434785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dobro kuhate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7535626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hrana na šoli je zelo dobra in primerna za mojega otroka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5262673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jušne kroglice iz mesa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571013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ker kuharji zelo dobro kuhajo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2809527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kremne, zelenjavne juhe, pomfri, ocvrte priloge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4649265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kuharice so prijazne, hvala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8326751"/>
                  </a:ext>
                </a:extLst>
              </a:tr>
              <a:tr h="662843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kuharice so zelo prijazne in otroku ponudijo tudi drugo hrano, v primeru če zaradi zdravstvenih ali drugih razlogov česa ne sme ali ne more jesti</a:t>
                      </a:r>
                      <a:endParaRPr lang="sl-SI" sz="1000" dirty="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886122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kuharice zelo dobro kuhajo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8919723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kuharice zelo dobro kuhajo in jih pohvalite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9055684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preveč ogljikovih hidratov (kruh ipd.) oz kalorična hrana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1469157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smo zadovoljni, hčerka pride sita domov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208730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šparglji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035723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več rib, topli sendvič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7675627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popoldanska malica je velikokrat ista kot dopoldanska</a:t>
                      </a:r>
                      <a:endParaRPr lang="sl-SI" sz="100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0692203"/>
                  </a:ext>
                </a:extLst>
              </a:tr>
              <a:tr h="220948">
                <a:tc>
                  <a:txBody>
                    <a:bodyPr/>
                    <a:lstStyle/>
                    <a:p>
                      <a:pPr marL="90170" marR="141605" algn="l"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večkrat topla mlečna malica</a:t>
                      </a:r>
                      <a:endParaRPr lang="sl-SI" sz="1000" dirty="0">
                        <a:effectLst/>
                        <a:latin typeface="Montserrat"/>
                        <a:ea typeface="Times New Roman" panose="02020603050405020304" pitchFamily="18" charset="0"/>
                        <a:cs typeface="Montserra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844507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22093" y="2329916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altLang="sl-SI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094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D1C21FC7-FCC6-40AA-83FC-A7A5F972EFB9}"/>
              </a:ext>
            </a:extLst>
          </p:cNvPr>
          <p:cNvSpPr/>
          <p:nvPr/>
        </p:nvSpPr>
        <p:spPr>
          <a:xfrm>
            <a:off x="2210540" y="612559"/>
            <a:ext cx="6933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sz="7200" dirty="0">
                <a:solidFill>
                  <a:srgbClr val="456A1C"/>
                </a:solidFill>
                <a:latin typeface="+mj-lt"/>
              </a:rPr>
              <a:t>Analiza ankete</a:t>
            </a:r>
            <a:br>
              <a:rPr lang="sl-SI" sz="7200" dirty="0">
                <a:solidFill>
                  <a:srgbClr val="456A1C"/>
                </a:solidFill>
                <a:latin typeface="+mj-lt"/>
              </a:rPr>
            </a:br>
            <a:r>
              <a:rPr lang="sl-SI" sz="7200" dirty="0">
                <a:solidFill>
                  <a:srgbClr val="456A1C"/>
                </a:solidFill>
                <a:latin typeface="+mj-lt"/>
              </a:rPr>
              <a:t>za </a:t>
            </a:r>
            <a:br>
              <a:rPr lang="sl-SI" sz="7200" dirty="0">
                <a:solidFill>
                  <a:srgbClr val="456A1C"/>
                </a:solidFill>
                <a:latin typeface="+mj-lt"/>
              </a:rPr>
            </a:br>
            <a:r>
              <a:rPr lang="sl-SI" sz="7200" dirty="0">
                <a:solidFill>
                  <a:srgbClr val="456A1C"/>
                </a:solidFill>
                <a:latin typeface="+mj-lt"/>
              </a:rPr>
              <a:t>učence</a:t>
            </a:r>
            <a:endParaRPr lang="sl-SI" sz="7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0533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15D803-4F07-4EFA-A118-3B3E7681C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V šoli jem: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797A7398-6CDE-4249-9A66-CFB789EAE97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/>
          <a:stretch>
            <a:fillRect/>
          </a:stretch>
        </p:blipFill>
        <p:spPr bwMode="auto">
          <a:xfrm>
            <a:off x="361024" y="1242874"/>
            <a:ext cx="5734976" cy="33005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88356EE2-46A3-4A46-97AC-C8D205FC2475}"/>
              </a:ext>
            </a:extLst>
          </p:cNvPr>
          <p:cNvSpPr/>
          <p:nvPr/>
        </p:nvSpPr>
        <p:spPr>
          <a:xfrm>
            <a:off x="5317723" y="1358283"/>
            <a:ext cx="55662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Komentar:</a:t>
            </a:r>
          </a:p>
          <a:p>
            <a:r>
              <a:rPr lang="sl-SI" dirty="0"/>
              <a:t>Vsi anketirani učenci so bilo v šolskem letu 2022/23 prijavljeni na malico, 97 % učencev je bilo prijavljenih na kosilo. 20 % anketiranih učencev je bilo prijavljenih tudi na zajtrk in 7 % na popoldansko malico.</a:t>
            </a:r>
          </a:p>
        </p:txBody>
      </p:sp>
    </p:spTree>
    <p:extLst>
      <p:ext uri="{BB962C8B-B14F-4D97-AF65-F5344CB8AC3E}">
        <p14:creationId xmlns:p14="http://schemas.microsoft.com/office/powerpoint/2010/main" val="4215609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8480B0-5EA9-46D9-B590-5C5891063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Kako bi ocenil šolsko malico?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FEAE6FE-26B7-49E9-A416-56E63B80AAD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1" r="14386"/>
          <a:stretch>
            <a:fillRect/>
          </a:stretch>
        </p:blipFill>
        <p:spPr bwMode="auto">
          <a:xfrm>
            <a:off x="90665" y="1331650"/>
            <a:ext cx="5209304" cy="50070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76B29DAC-9768-4F7B-992B-6123A09BA7D1}"/>
              </a:ext>
            </a:extLst>
          </p:cNvPr>
          <p:cNvSpPr/>
          <p:nvPr/>
        </p:nvSpPr>
        <p:spPr>
          <a:xfrm>
            <a:off x="5477521" y="2413338"/>
            <a:ext cx="540650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Komentar:</a:t>
            </a:r>
          </a:p>
          <a:p>
            <a:pPr algn="just"/>
            <a:r>
              <a:rPr lang="sl-SI" dirty="0"/>
              <a:t>Preverili smo, kako so otroci zadovoljni s šolsko malico. Učenci so jo ocenili na lestvici ocen od 1-5, pri čemer je 1 pomenila, da so z malico zelo nezadovoljni, 5 pa zelo zadovoljni. Kar 57 % učencev, ki so odgovorili na vprašanje, šolsko malico ocenjuje kot odlično. Z malico je zelo zadovoljnih kar 85% odstotkov otrok, ki so rešili anketo. Nezadovoljnih je skupaj 5 % otrok.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9149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4918A9-EB8D-42BC-B3F5-F2598A4F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Oceni šolsko malico glede na količino hrane, ki ti je ponujena.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864EACDF-B4A5-4776-BE2D-9EDCB719E88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3" r="10526"/>
          <a:stretch>
            <a:fillRect/>
          </a:stretch>
        </p:blipFill>
        <p:spPr bwMode="auto">
          <a:xfrm>
            <a:off x="838200" y="1905524"/>
            <a:ext cx="5066625" cy="35542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1E01C020-472A-460D-8C7C-058BEE02BBFD}"/>
              </a:ext>
            </a:extLst>
          </p:cNvPr>
          <p:cNvSpPr/>
          <p:nvPr/>
        </p:nvSpPr>
        <p:spPr>
          <a:xfrm>
            <a:off x="6809172" y="2627790"/>
            <a:ext cx="37286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b="1" dirty="0"/>
              <a:t>Komentar:</a:t>
            </a:r>
            <a:br>
              <a:rPr lang="sl-SI" dirty="0"/>
            </a:br>
            <a:r>
              <a:rPr lang="sl-SI" dirty="0"/>
              <a:t>85 % učencev meni, da je količina malice zadostna, 8 % jih meni, da je hrane premalo, 7 % pa jih meni, da je hrane preveč. Do razhajanj v odgovorih prihaja zaradi več dejavnikov, med drugim spola, starosti, fiziologije otrok </a:t>
            </a:r>
            <a:r>
              <a:rPr lang="sl-SI" dirty="0" err="1"/>
              <a:t>itd</a:t>
            </a:r>
            <a:r>
              <a:rPr lang="sl-SI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5740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F1E4A8-3AD9-4831-BA80-7D6A44D97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B2F7B74-6F65-4DF5-8226-38A340E68B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b="1" dirty="0"/>
              <a:t>Se kdaj zgodi, da malice ne poješ?</a:t>
            </a: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DDA8793-5DEC-43A2-9D3F-93B353F1C9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b="1" dirty="0"/>
              <a:t>Malice ne pojem, ker…</a:t>
            </a:r>
          </a:p>
          <a:p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2A3A58F2-1650-46D7-9897-B8FFB8038B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19" r="30176"/>
          <a:stretch>
            <a:fillRect/>
          </a:stretch>
        </p:blipFill>
        <p:spPr bwMode="auto">
          <a:xfrm>
            <a:off x="1005545" y="2467992"/>
            <a:ext cx="3850540" cy="344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40EC203-06FE-4B6A-BFE4-5CDCB59ADD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0" r="9825"/>
          <a:stretch>
            <a:fillRect/>
          </a:stretch>
        </p:blipFill>
        <p:spPr bwMode="auto">
          <a:xfrm>
            <a:off x="5612427" y="2095130"/>
            <a:ext cx="4564380" cy="36753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D0592DC7-7E65-4ECB-99A8-16FDFA2B12F8}"/>
              </a:ext>
            </a:extLst>
          </p:cNvPr>
          <p:cNvSpPr/>
          <p:nvPr/>
        </p:nvSpPr>
        <p:spPr>
          <a:xfrm>
            <a:off x="4435435" y="2192785"/>
            <a:ext cx="2773234" cy="2194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130" marR="643890" algn="just">
              <a:lnSpc>
                <a:spcPct val="115000"/>
              </a:lnSpc>
              <a:spcBef>
                <a:spcPts val="770"/>
              </a:spcBef>
              <a:spcAft>
                <a:spcPts val="0"/>
              </a:spcAft>
            </a:pP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Komentar: Skoraj polovica učencev (49%)</a:t>
            </a:r>
            <a:r>
              <a:rPr lang="sl-SI" sz="1200" spc="-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poroča,</a:t>
            </a:r>
            <a:r>
              <a:rPr lang="sl-SI" sz="1200" spc="-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</a:t>
            </a:r>
            <a:r>
              <a:rPr lang="sl-SI" sz="1200" spc="-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malice</a:t>
            </a:r>
            <a:r>
              <a:rPr lang="sl-SI" sz="1200" spc="-35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vedno</a:t>
            </a:r>
            <a:r>
              <a:rPr lang="sl-SI" sz="1200" spc="-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</a:t>
            </a:r>
            <a:r>
              <a:rPr lang="sl-SI" sz="1200" spc="-3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l-SI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poje. Glavni razlog, da ne pojedo malice, je da jim le ta ni všeč, manjši del učencev pa pravi, da je ne pojedo, ko niso lačni.</a:t>
            </a:r>
          </a:p>
        </p:txBody>
      </p:sp>
    </p:spTree>
    <p:extLst>
      <p:ext uri="{BB962C8B-B14F-4D97-AF65-F5344CB8AC3E}">
        <p14:creationId xmlns:p14="http://schemas.microsoft.com/office/powerpoint/2010/main" val="3596812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8378CB-BA00-47B3-913D-9234CEABD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Predlogi učencev za šolsko malico:</a:t>
            </a:r>
          </a:p>
        </p:txBody>
      </p:sp>
      <p:graphicFrame>
        <p:nvGraphicFramePr>
          <p:cNvPr id="5" name="Označba mesta vsebine 4">
            <a:extLst>
              <a:ext uri="{FF2B5EF4-FFF2-40B4-BE49-F238E27FC236}">
                <a16:creationId xmlns:a16="http://schemas.microsoft.com/office/drawing/2014/main" id="{730EBE2C-464A-42C1-A19E-A3721851C0C3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4236717"/>
              </p:ext>
            </p:extLst>
          </p:nvPr>
        </p:nvGraphicFramePr>
        <p:xfrm>
          <a:off x="2858609" y="1825626"/>
          <a:ext cx="6356411" cy="416352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00340">
                  <a:extLst>
                    <a:ext uri="{9D8B030D-6E8A-4147-A177-3AD203B41FA5}">
                      <a16:colId xmlns:a16="http://schemas.microsoft.com/office/drawing/2014/main" val="1045842370"/>
                    </a:ext>
                  </a:extLst>
                </a:gridCol>
                <a:gridCol w="1456071">
                  <a:extLst>
                    <a:ext uri="{9D8B030D-6E8A-4147-A177-3AD203B41FA5}">
                      <a16:colId xmlns:a16="http://schemas.microsoft.com/office/drawing/2014/main" val="4142958871"/>
                    </a:ext>
                  </a:extLst>
                </a:gridCol>
              </a:tblGrid>
              <a:tr h="218118">
                <a:tc>
                  <a:txBody>
                    <a:bodyPr/>
                    <a:lstStyle/>
                    <a:p>
                      <a:pPr marL="67945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Predlogi</a:t>
                      </a:r>
                      <a:r>
                        <a:rPr lang="sl-SI" sz="1100" spc="-50">
                          <a:effectLst/>
                        </a:rPr>
                        <a:t> </a:t>
                      </a:r>
                      <a:r>
                        <a:rPr lang="sl-SI" sz="1100">
                          <a:effectLst/>
                        </a:rPr>
                        <a:t>učencev</a:t>
                      </a:r>
                      <a:r>
                        <a:rPr lang="sl-SI" sz="1100" spc="-50">
                          <a:effectLst/>
                        </a:rPr>
                        <a:t> </a:t>
                      </a:r>
                      <a:r>
                        <a:rPr lang="sl-SI" sz="1100">
                          <a:effectLst/>
                        </a:rPr>
                        <a:t>za</a:t>
                      </a:r>
                      <a:r>
                        <a:rPr lang="sl-SI" sz="1100" spc="-50">
                          <a:effectLst/>
                        </a:rPr>
                        <a:t> </a:t>
                      </a:r>
                      <a:r>
                        <a:rPr lang="sl-SI" sz="1100" spc="-10">
                          <a:effectLst/>
                        </a:rPr>
                        <a:t>malico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Frekvenca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10930603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palačinke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25" dirty="0">
                          <a:effectLst/>
                        </a:rPr>
                        <a:t>13</a:t>
                      </a:r>
                      <a:endParaRPr lang="sl-S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10927333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hot</a:t>
                      </a:r>
                      <a:r>
                        <a:rPr lang="sl-SI" sz="1100" spc="-75">
                          <a:effectLst/>
                        </a:rPr>
                        <a:t> </a:t>
                      </a:r>
                      <a:r>
                        <a:rPr lang="sl-SI" sz="1100">
                          <a:effectLst/>
                        </a:rPr>
                        <a:t>dog,</a:t>
                      </a:r>
                      <a:r>
                        <a:rPr lang="sl-SI" sz="1100" spc="-80">
                          <a:effectLst/>
                        </a:rPr>
                        <a:t> </a:t>
                      </a:r>
                      <a:r>
                        <a:rPr lang="sl-SI" sz="1100" spc="-10">
                          <a:effectLst/>
                        </a:rPr>
                        <a:t>hrenovke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10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59685561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pica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9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10835056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kebab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8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4132371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pečena jajca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7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5530566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burek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7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69343843"/>
                  </a:ext>
                </a:extLst>
              </a:tr>
              <a:tr h="220113">
                <a:tc>
                  <a:txBody>
                    <a:bodyPr/>
                    <a:lstStyle/>
                    <a:p>
                      <a:pPr marL="6794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čokolino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6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02893130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topli sendvič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5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2234427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30">
                          <a:effectLst/>
                        </a:rPr>
                        <a:t>  cesarski praženec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4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8996271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hamburger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4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4401380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sendvič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33943004"/>
                  </a:ext>
                </a:extLst>
              </a:tr>
              <a:tr h="218118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umešana jajca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01492945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jajca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821448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golaž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9067164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pomfri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0243717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jogurt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46810053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pica-toast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9334268"/>
                  </a:ext>
                </a:extLst>
              </a:tr>
              <a:tr h="219448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  <a:tabLst>
                          <a:tab pos="1527810" algn="ctr"/>
                        </a:tabLst>
                      </a:pPr>
                      <a:r>
                        <a:rPr lang="sl-SI" sz="1100">
                          <a:effectLst/>
                        </a:rPr>
                        <a:t>sadje	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</a:t>
                      </a:r>
                      <a:endParaRPr lang="sl-S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6842404"/>
                  </a:ext>
                </a:extLst>
              </a:tr>
            </a:tbl>
          </a:graphicData>
        </a:graphic>
      </p:graphicFrame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CA9AE78-78C4-4CFD-8663-EAD9CDC860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44421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4C844A-4627-4C8A-A3B5-B83994C05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Kako bi ocenil šolsko kosilo?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568B366D-7BD4-4D9E-9530-2D375753D88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74" r="5438"/>
          <a:stretch>
            <a:fillRect/>
          </a:stretch>
        </p:blipFill>
        <p:spPr bwMode="auto">
          <a:xfrm>
            <a:off x="838200" y="1278384"/>
            <a:ext cx="5257800" cy="415090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D98281A1-A95C-4821-A4B0-436A0BC9B0C1}"/>
              </a:ext>
            </a:extLst>
          </p:cNvPr>
          <p:cNvSpPr/>
          <p:nvPr/>
        </p:nvSpPr>
        <p:spPr>
          <a:xfrm>
            <a:off x="6365289" y="1926454"/>
            <a:ext cx="41369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Komentar:</a:t>
            </a:r>
          </a:p>
          <a:p>
            <a:pPr algn="just"/>
            <a:r>
              <a:rPr lang="sl-SI" dirty="0"/>
              <a:t>Preverjali smo tudi zadovoljstvo učencev s šolskim kosilom. Učenci so zadovoljstvo izrazili z oceno od 1-5, pri čemer je ocena 1 pomenila, da s kosilom sploh niso zadovoljni, 5 pa zelo zadovoljni. Iz grafa je razvidno, da 61 % učencev, ki so odgovorili na vprašanje, kosilo ocenjuje kot odlično, 27 % učencev pa kot zelo dobro.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12008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069869" y="2177936"/>
            <a:ext cx="85371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dirty="0"/>
              <a:t>Na OŠ Dragotina Ketteja smo v mesecu juniju izvedli anketo o šolski prehrani, katero je skupaj rešilo 61 od 128 učencev, kar predstavlja 48 %  učencev na šoli. </a:t>
            </a:r>
          </a:p>
          <a:p>
            <a:endParaRPr lang="sl-SI" dirty="0"/>
          </a:p>
          <a:p>
            <a:r>
              <a:rPr lang="sl-SI" dirty="0"/>
              <a:t>Učenci so prejeli tudi anketni vprašalnik, ki so ga v izpolnjevanje posredovali svojim staršem, saj nas zanimajo tudi pogledi in zadovoljstvo staršev s prehrano svojih otrok v času šolanja na naši šoli. Anketni vprašalnik je izpolnilo 70 staršev od skupno 128 učencev, kar predstavlja 55 % vseh staršev.</a:t>
            </a:r>
          </a:p>
          <a:p>
            <a:endParaRPr lang="sl-SI" dirty="0"/>
          </a:p>
          <a:p>
            <a:r>
              <a:rPr lang="sl-SI" dirty="0"/>
              <a:t>Rezultati anketnih vprašalnikov sledijo v nadaljevanju.</a:t>
            </a:r>
          </a:p>
        </p:txBody>
      </p:sp>
    </p:spTree>
    <p:extLst>
      <p:ext uri="{BB962C8B-B14F-4D97-AF65-F5344CB8AC3E}">
        <p14:creationId xmlns:p14="http://schemas.microsoft.com/office/powerpoint/2010/main" val="2564147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9B315F-63CB-47A6-BB9F-D205A4EBB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Oceni kosilo glede na količino hrane, ki ti je ponujena. 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A6104452-4716-4F2F-B567-7B19B61068E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26" r="6842"/>
          <a:stretch>
            <a:fillRect/>
          </a:stretch>
        </p:blipFill>
        <p:spPr bwMode="auto">
          <a:xfrm>
            <a:off x="497151" y="1690689"/>
            <a:ext cx="4793940" cy="35008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>
            <a:extLst>
              <a:ext uri="{FF2B5EF4-FFF2-40B4-BE49-F238E27FC236}">
                <a16:creationId xmlns:a16="http://schemas.microsoft.com/office/drawing/2014/main" id="{5FD015E6-D5F1-49CE-B1E8-353484784CE1}"/>
              </a:ext>
            </a:extLst>
          </p:cNvPr>
          <p:cNvSpPr/>
          <p:nvPr/>
        </p:nvSpPr>
        <p:spPr>
          <a:xfrm>
            <a:off x="5459766" y="2828836"/>
            <a:ext cx="3684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b="1" dirty="0"/>
              <a:t>Komentar</a:t>
            </a:r>
            <a:r>
              <a:rPr lang="sl-SI" dirty="0"/>
              <a:t>:</a:t>
            </a:r>
          </a:p>
          <a:p>
            <a:pPr algn="just"/>
            <a:r>
              <a:rPr lang="sl-SI" dirty="0"/>
              <a:t>Kar 88 % anketiranih učencev meni, da je kosilo ponujeno v zadostni količini, 7 % jih meni, da je hrane premalo, 5 % pa, da je hrane preveč.</a:t>
            </a:r>
          </a:p>
        </p:txBody>
      </p:sp>
    </p:spTree>
    <p:extLst>
      <p:ext uri="{BB962C8B-B14F-4D97-AF65-F5344CB8AC3E}">
        <p14:creationId xmlns:p14="http://schemas.microsoft.com/office/powerpoint/2010/main" val="1806473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A5D71E-7494-430F-930B-C592B65A4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32D8214-9F07-4E2C-8EBE-6133DCCB90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b="1" dirty="0"/>
              <a:t>Se kdaj zgodi, da kosila ne poješ?</a:t>
            </a: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C3427D2-03AE-49E4-9F29-515A0DB9E0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b="1" dirty="0"/>
              <a:t>Kosila ne pojem, ker: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EBBF48B-C961-4F13-93BC-EE558894750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r="16492" b="3000"/>
          <a:stretch>
            <a:fillRect/>
          </a:stretch>
        </p:blipFill>
        <p:spPr bwMode="auto">
          <a:xfrm>
            <a:off x="923278" y="2464958"/>
            <a:ext cx="5172722" cy="3136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8BDEB29E-1E7D-4BDB-801B-1328DD6476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0" r="5328"/>
          <a:stretch>
            <a:fillRect/>
          </a:stretch>
        </p:blipFill>
        <p:spPr bwMode="auto">
          <a:xfrm>
            <a:off x="6172200" y="2464958"/>
            <a:ext cx="5181600" cy="3500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8959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503237-CD43-456A-B3BE-2E5363ED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Predlogi učencev za šolsko kosilo: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8225919-C006-4859-9BDC-00A28F1A9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67112"/>
              </p:ext>
            </p:extLst>
          </p:nvPr>
        </p:nvGraphicFramePr>
        <p:xfrm>
          <a:off x="3963670" y="1376039"/>
          <a:ext cx="4264660" cy="443183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106420">
                  <a:extLst>
                    <a:ext uri="{9D8B030D-6E8A-4147-A177-3AD203B41FA5}">
                      <a16:colId xmlns:a16="http://schemas.microsoft.com/office/drawing/2014/main" val="1489642236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val="2017111038"/>
                    </a:ext>
                  </a:extLst>
                </a:gridCol>
              </a:tblGrid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Predlogi</a:t>
                      </a:r>
                      <a:r>
                        <a:rPr lang="sl-SI" sz="1100" spc="-50">
                          <a:effectLst/>
                        </a:rPr>
                        <a:t> </a:t>
                      </a:r>
                      <a:r>
                        <a:rPr lang="sl-SI" sz="1100">
                          <a:effectLst/>
                        </a:rPr>
                        <a:t>učencev</a:t>
                      </a:r>
                      <a:r>
                        <a:rPr lang="sl-SI" sz="1100" spc="-50">
                          <a:effectLst/>
                        </a:rPr>
                        <a:t> </a:t>
                      </a:r>
                      <a:r>
                        <a:rPr lang="sl-SI" sz="1100">
                          <a:effectLst/>
                        </a:rPr>
                        <a:t>za</a:t>
                      </a:r>
                      <a:r>
                        <a:rPr lang="sl-SI" sz="1100" spc="-35">
                          <a:effectLst/>
                        </a:rPr>
                        <a:t> </a:t>
                      </a:r>
                      <a:r>
                        <a:rPr lang="sl-SI" sz="1100" spc="-10">
                          <a:effectLst/>
                        </a:rPr>
                        <a:t>kosilo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Frekvenca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0421246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testenine (makaroni, špageti)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14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9686974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30">
                          <a:effectLst/>
                        </a:rPr>
                        <a:t>pomfri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5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790562"/>
                  </a:ext>
                </a:extLst>
              </a:tr>
              <a:tr h="259367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pohan sir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5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8375421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pire krompir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5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75849920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odojek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4193655"/>
                  </a:ext>
                </a:extLst>
              </a:tr>
              <a:tr h="261704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jagenjček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5850278"/>
                  </a:ext>
                </a:extLst>
              </a:tr>
              <a:tr h="259367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35">
                          <a:effectLst/>
                        </a:rPr>
                        <a:t>čevapčiči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8965958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30">
                          <a:effectLst/>
                        </a:rPr>
                        <a:t>dunajski zrezek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91989029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30">
                          <a:effectLst/>
                        </a:rPr>
                        <a:t>pica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1010260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mlinci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03211997"/>
                  </a:ext>
                </a:extLst>
              </a:tr>
              <a:tr h="259367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juha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3110726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 spc="-30">
                          <a:effectLst/>
                        </a:rPr>
                        <a:t>pečen krompir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3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8469966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krompir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63368830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makaroni s tuno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5611097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lazanja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>
                          <a:effectLst/>
                        </a:rPr>
                        <a:t>2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3121713"/>
                  </a:ext>
                </a:extLst>
              </a:tr>
              <a:tr h="260925">
                <a:tc>
                  <a:txBody>
                    <a:bodyPr/>
                    <a:lstStyle/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spc="-10">
                          <a:effectLst/>
                        </a:rPr>
                        <a:t>cmoki (jagodni cmoki)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sl-SI" sz="1100" dirty="0">
                          <a:effectLst/>
                        </a:rPr>
                        <a:t>2</a:t>
                      </a:r>
                      <a:endParaRPr lang="sl-S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52182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313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87BFA5-4CCC-47E7-BED3-02202EB07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884931-C1A6-4F72-B537-1F92F9DB6A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b="1" dirty="0"/>
              <a:t>Kako bi ocenili šolski zajtrk?</a:t>
            </a: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D5622FB-580F-47A8-B8A3-E1D52CF3A9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b="1" dirty="0"/>
              <a:t>Kako bi ocenili šolsko kosilo?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C3908E42-734F-41AC-97CB-D8EE6E9A946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72" r="4851"/>
          <a:stretch>
            <a:fillRect/>
          </a:stretch>
        </p:blipFill>
        <p:spPr bwMode="auto">
          <a:xfrm>
            <a:off x="514905" y="2167889"/>
            <a:ext cx="5181601" cy="3771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A8B39475-E4CA-4A3D-B0CC-82DA3787C96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3"/>
          <a:stretch>
            <a:fillRect/>
          </a:stretch>
        </p:blipFill>
        <p:spPr bwMode="auto">
          <a:xfrm>
            <a:off x="4290060" y="2255520"/>
            <a:ext cx="6087936" cy="3683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060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F05346-9CA3-45B4-B831-252DFE38B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/>
              <a:t>Sporočila učencev za kuharice: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EF1F692-A410-4FBF-B0F8-7F4EB72D91F1}"/>
              </a:ext>
            </a:extLst>
          </p:cNvPr>
          <p:cNvGraphicFramePr>
            <a:graphicFrameLocks noGrp="1"/>
          </p:cNvGraphicFramePr>
          <p:nvPr/>
        </p:nvGraphicFramePr>
        <p:xfrm>
          <a:off x="3098009" y="1825623"/>
          <a:ext cx="5995982" cy="43513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95982">
                  <a:extLst>
                    <a:ext uri="{9D8B030D-6E8A-4147-A177-3AD203B41FA5}">
                      <a16:colId xmlns:a16="http://schemas.microsoft.com/office/drawing/2014/main" val="2277157667"/>
                    </a:ext>
                  </a:extLst>
                </a:gridCol>
              </a:tblGrid>
              <a:tr h="242540">
                <a:tc>
                  <a:txBody>
                    <a:bodyPr/>
                    <a:lstStyle/>
                    <a:p>
                      <a:pPr marL="67945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Hvala, da kuhate za nas, da nismo lačni.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3723374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 za vso dobro hrano. P. S. Večkrat naredite špagete.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8324011"/>
                  </a:ext>
                </a:extLst>
              </a:tr>
              <a:tr h="240664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Hvala, da ste skrbeli za naše želodčke.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89208259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22864205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 ker ste. Rada vas imam (narisan srček).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074985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Kuhate zelo dobro. Ste prijazne, ste super.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4488423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So prijazne.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02797514"/>
                  </a:ext>
                </a:extLst>
              </a:tr>
              <a:tr h="240664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Dobro kuhajo.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2538414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Kuharice zelo dobro kuhajo malico in kosilo.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84330093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Dobro kuhate.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9308358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Šolsko kosilo, malica in zajtrk so zelo dobri.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1519133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 za obroke.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8410423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Kuhate zelo dobro.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31140654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So zelo prijazne.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87291025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 lepa, ker ste skrbeli za naše želodčke. Se vidimo drugo leto.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29026076"/>
                  </a:ext>
                </a:extLst>
              </a:tr>
              <a:tr h="24254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Ste super, ste prijazne, kuhate zelo dobro.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29131200"/>
                  </a:ext>
                </a:extLst>
              </a:tr>
              <a:tr h="240664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>
                          <a:effectLst/>
                        </a:rPr>
                        <a:t>Hvala za super obroke. </a:t>
                      </a:r>
                      <a:endParaRPr lang="sl-SI" sz="1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119230"/>
                  </a:ext>
                </a:extLst>
              </a:tr>
              <a:tr h="241290">
                <a:tc>
                  <a:txBody>
                    <a:bodyPr/>
                    <a:lstStyle/>
                    <a:p>
                      <a:pPr marL="7747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sl-SI" sz="1200" dirty="0">
                          <a:effectLst/>
                        </a:rPr>
                        <a:t>Dober dan. Hvala za vašo hrano in nasmejanost.</a:t>
                      </a:r>
                      <a:endParaRPr lang="sl-SI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4520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07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68363"/>
            <a:ext cx="9144000" cy="3517370"/>
          </a:xfrm>
        </p:spPr>
        <p:txBody>
          <a:bodyPr>
            <a:normAutofit/>
          </a:bodyPr>
          <a:lstStyle/>
          <a:p>
            <a:r>
              <a:rPr lang="sl-SI" sz="7000" dirty="0">
                <a:solidFill>
                  <a:srgbClr val="456A1C"/>
                </a:solidFill>
              </a:rPr>
              <a:t>Analiza ankete</a:t>
            </a:r>
            <a:br>
              <a:rPr lang="sl-SI" sz="7000" dirty="0">
                <a:solidFill>
                  <a:srgbClr val="456A1C"/>
                </a:solidFill>
              </a:rPr>
            </a:br>
            <a:r>
              <a:rPr lang="sl-SI" sz="7000" dirty="0">
                <a:solidFill>
                  <a:srgbClr val="456A1C"/>
                </a:solidFill>
              </a:rPr>
              <a:t>za </a:t>
            </a:r>
            <a:br>
              <a:rPr lang="sl-SI" sz="7000" dirty="0">
                <a:solidFill>
                  <a:srgbClr val="456A1C"/>
                </a:solidFill>
              </a:rPr>
            </a:br>
            <a:r>
              <a:rPr lang="sl-SI" sz="7000" dirty="0">
                <a:solidFill>
                  <a:srgbClr val="456A1C"/>
                </a:solidFill>
              </a:rPr>
              <a:t>starše</a:t>
            </a:r>
          </a:p>
        </p:txBody>
      </p:sp>
    </p:spTree>
    <p:extLst>
      <p:ext uri="{BB962C8B-B14F-4D97-AF65-F5344CB8AC3E}">
        <p14:creationId xmlns:p14="http://schemas.microsoft.com/office/powerpoint/2010/main" val="56096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otnik 2"/>
          <p:cNvSpPr/>
          <p:nvPr/>
        </p:nvSpPr>
        <p:spPr>
          <a:xfrm>
            <a:off x="1725839" y="1040092"/>
            <a:ext cx="3777186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vaš otrok zajtrkuje? </a:t>
            </a:r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 descr="C:\Users\TEST\Documents\Barbara\1a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5"/>
          <a:stretch>
            <a:fillRect/>
          </a:stretch>
        </p:blipFill>
        <p:spPr bwMode="auto">
          <a:xfrm>
            <a:off x="1310640" y="1835958"/>
            <a:ext cx="3635375" cy="236283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avokotnik 4"/>
          <p:cNvSpPr/>
          <p:nvPr/>
        </p:nvSpPr>
        <p:spPr>
          <a:xfrm>
            <a:off x="1199584" y="4316196"/>
            <a:ext cx="72461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Komentar</a:t>
            </a:r>
            <a:r>
              <a:rPr lang="sl-SI" dirty="0"/>
              <a:t>:</a:t>
            </a:r>
          </a:p>
          <a:p>
            <a:r>
              <a:rPr lang="sl-SI" dirty="0"/>
              <a:t>Iz zgornjih grafov lahko razberemo, da 60 % učencev redno uživa zajtrk, od teh jih kar 43 % zajtrkuje v šoli, ostali pa doma. Glede na dobro poznano dejstvo o pomembnosti jutranjega obroka, je zaskrbljujoč podatek, da 19 % otrok po mnenju staršev nikoli ne zajtrkuje, kar je podobno kot v prejšnjih šolskih letih.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88" t="-3125" r="26097"/>
          <a:stretch>
            <a:fillRect/>
          </a:stretch>
        </p:blipFill>
        <p:spPr bwMode="auto">
          <a:xfrm>
            <a:off x="6621693" y="1445548"/>
            <a:ext cx="437197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avokotnik 6"/>
          <p:cNvSpPr/>
          <p:nvPr/>
        </p:nvSpPr>
        <p:spPr>
          <a:xfrm>
            <a:off x="7707608" y="1203663"/>
            <a:ext cx="2030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dirty="0"/>
              <a:t>Moj otrok zajtrkuje:</a:t>
            </a:r>
          </a:p>
        </p:txBody>
      </p:sp>
    </p:spTree>
    <p:extLst>
      <p:ext uri="{BB962C8B-B14F-4D97-AF65-F5344CB8AC3E}">
        <p14:creationId xmlns:p14="http://schemas.microsoft.com/office/powerpoint/2010/main" val="1107473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511245" y="1182777"/>
            <a:ext cx="7295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sz="2800" dirty="0"/>
              <a:t>Menite, da lahko šolska malica nadomesti zajtrk?</a:t>
            </a:r>
          </a:p>
        </p:txBody>
      </p:sp>
      <p:pic>
        <p:nvPicPr>
          <p:cNvPr id="3" name="Slika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15" r="30942"/>
          <a:stretch>
            <a:fillRect/>
          </a:stretch>
        </p:blipFill>
        <p:spPr bwMode="auto">
          <a:xfrm>
            <a:off x="511245" y="2254637"/>
            <a:ext cx="4231177" cy="378883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otnik 3"/>
          <p:cNvSpPr/>
          <p:nvPr/>
        </p:nvSpPr>
        <p:spPr>
          <a:xfrm>
            <a:off x="5458691" y="360778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b="1" dirty="0"/>
              <a:t>Komentar</a:t>
            </a:r>
            <a:r>
              <a:rPr lang="sl-SI" dirty="0"/>
              <a:t>:</a:t>
            </a:r>
          </a:p>
          <a:p>
            <a:r>
              <a:rPr lang="sl-SI" dirty="0"/>
              <a:t>Presenetljiv je podatek, da kar 47 % staršev meni, da lahko šolska malica nadomesti zajtrk. Šolska malica je namreč učencem </a:t>
            </a:r>
            <a:r>
              <a:rPr lang="sl-SI" dirty="0">
                <a:solidFill>
                  <a:srgbClr val="FF0000"/>
                </a:solidFill>
              </a:rPr>
              <a:t>ponujena šele po 2. oz. 3. šolski uri, </a:t>
            </a:r>
            <a:r>
              <a:rPr lang="sl-SI" dirty="0"/>
              <a:t>kar je gotovo pozno za prvi in tudi najpomembnejši obrok v dnevu, saj z zajtrkom zagotovimo zadovoljivo raven energije za učinkovito šolsko delo ter boljšo zbranost pri prvih šolskih urah.</a:t>
            </a:r>
          </a:p>
        </p:txBody>
      </p:sp>
    </p:spTree>
    <p:extLst>
      <p:ext uri="{BB962C8B-B14F-4D97-AF65-F5344CB8AC3E}">
        <p14:creationId xmlns:p14="http://schemas.microsoft.com/office/powerpoint/2010/main" val="1314117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961234" y="1174465"/>
            <a:ext cx="4350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l-SI" dirty="0"/>
              <a:t>Menim, da je moj otrok s šolsko prehrano:    </a:t>
            </a:r>
          </a:p>
        </p:txBody>
      </p:sp>
      <p:sp>
        <p:nvSpPr>
          <p:cNvPr id="3" name="Pravokotnik 2"/>
          <p:cNvSpPr/>
          <p:nvPr/>
        </p:nvSpPr>
        <p:spPr>
          <a:xfrm>
            <a:off x="7473140" y="1105592"/>
            <a:ext cx="3238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dirty="0"/>
              <a:t>Menim, da je moj otrok pri hrani:</a:t>
            </a:r>
          </a:p>
        </p:txBody>
      </p:sp>
      <p:pic>
        <p:nvPicPr>
          <p:cNvPr id="4" name="Slik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993"/>
          <a:stretch>
            <a:fillRect/>
          </a:stretch>
        </p:blipFill>
        <p:spPr bwMode="auto">
          <a:xfrm>
            <a:off x="447621" y="1831945"/>
            <a:ext cx="4557395" cy="2172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58" r="15460"/>
          <a:stretch/>
        </p:blipFill>
        <p:spPr bwMode="auto">
          <a:xfrm>
            <a:off x="6440224" y="1839565"/>
            <a:ext cx="5304155" cy="21647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961234" y="3848792"/>
            <a:ext cx="2992580" cy="442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marR="141605">
              <a:lnSpc>
                <a:spcPct val="150000"/>
              </a:lnSpc>
              <a:spcAft>
                <a:spcPts val="0"/>
              </a:spcAft>
            </a:pPr>
            <a:r>
              <a:rPr lang="sl-SI" sz="800" dirty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modra – zelo zadovoljen, rumena – delno zadovoljen, zelena – zadovoljen, rdeča – nezadovoljen, </a:t>
            </a:r>
            <a:r>
              <a:rPr lang="sl-SI" sz="800" dirty="0">
                <a:latin typeface="Calibri" panose="020F0502020204030204" pitchFamily="34" charset="0"/>
                <a:ea typeface="Times New Roman" panose="02020603050405020304" pitchFamily="18" charset="0"/>
              </a:rPr>
              <a:t>   črna – zelo nezadovoljen</a:t>
            </a:r>
            <a:endParaRPr lang="sl-SI" sz="800" dirty="0"/>
          </a:p>
        </p:txBody>
      </p:sp>
      <p:sp>
        <p:nvSpPr>
          <p:cNvPr id="7" name="Pravokotnik 6"/>
          <p:cNvSpPr/>
          <p:nvPr/>
        </p:nvSpPr>
        <p:spPr>
          <a:xfrm>
            <a:off x="1244137" y="5303520"/>
            <a:ext cx="9146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/>
              <a:t>Komentar</a:t>
            </a:r>
            <a:r>
              <a:rPr lang="sl-SI" dirty="0"/>
              <a:t>:</a:t>
            </a:r>
            <a:br>
              <a:rPr lang="sl-SI" dirty="0"/>
            </a:br>
            <a:r>
              <a:rPr lang="sl-SI" dirty="0"/>
              <a:t>Glede na zgornja grafa ocenjujemo, da so učenci (po mnenju staršev) kljub izbirčnosti pri prehrani s šolsko kuhinjo razmeroma zadovoljni. </a:t>
            </a:r>
          </a:p>
        </p:txBody>
      </p:sp>
    </p:spTree>
    <p:extLst>
      <p:ext uri="{BB962C8B-B14F-4D97-AF65-F5344CB8AC3E}">
        <p14:creationId xmlns:p14="http://schemas.microsoft.com/office/powerpoint/2010/main" val="4129006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869895" y="1008211"/>
            <a:ext cx="54085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800" dirty="0"/>
              <a:t>Po mnenju staršev učenci za malico:</a:t>
            </a:r>
          </a:p>
        </p:txBody>
      </p:sp>
      <p:sp>
        <p:nvSpPr>
          <p:cNvPr id="3" name="Pravokotnik 2"/>
          <p:cNvSpPr/>
          <p:nvPr/>
        </p:nvSpPr>
        <p:spPr>
          <a:xfrm>
            <a:off x="1526161" y="2368338"/>
            <a:ext cx="6096000" cy="34009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3500" dirty="0"/>
              <a:t>najraje jedo:</a:t>
            </a:r>
          </a:p>
          <a:p>
            <a:pPr lvl="1"/>
            <a:r>
              <a:rPr lang="sl-SI" dirty="0"/>
              <a:t>pico</a:t>
            </a:r>
          </a:p>
          <a:p>
            <a:pPr lvl="1"/>
            <a:r>
              <a:rPr lang="sl-SI" dirty="0"/>
              <a:t>sendvič</a:t>
            </a:r>
          </a:p>
          <a:p>
            <a:pPr lvl="1"/>
            <a:r>
              <a:rPr lang="sl-SI" dirty="0"/>
              <a:t>sadje</a:t>
            </a:r>
          </a:p>
          <a:p>
            <a:pPr lvl="1"/>
            <a:r>
              <a:rPr lang="sl-SI" dirty="0"/>
              <a:t>hrenovke</a:t>
            </a:r>
          </a:p>
          <a:p>
            <a:pPr lvl="1"/>
            <a:r>
              <a:rPr lang="sl-SI" dirty="0"/>
              <a:t>maslo, med</a:t>
            </a:r>
          </a:p>
          <a:p>
            <a:pPr lvl="1"/>
            <a:r>
              <a:rPr lang="sl-SI" dirty="0"/>
              <a:t>namaze</a:t>
            </a:r>
          </a:p>
          <a:p>
            <a:pPr lvl="1"/>
            <a:r>
              <a:rPr lang="sl-SI" dirty="0"/>
              <a:t>salamo</a:t>
            </a:r>
          </a:p>
          <a:p>
            <a:pPr lvl="1"/>
            <a:r>
              <a:rPr lang="sl-SI" dirty="0"/>
              <a:t>paštete</a:t>
            </a:r>
          </a:p>
          <a:p>
            <a:pPr lvl="1"/>
            <a:r>
              <a:rPr lang="sl-SI" dirty="0"/>
              <a:t>mlečne jedi </a:t>
            </a:r>
          </a:p>
          <a:p>
            <a:pPr lvl="1"/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6971607" y="2392487"/>
            <a:ext cx="6096000" cy="20159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3500" dirty="0"/>
              <a:t>neradi jedo:</a:t>
            </a:r>
          </a:p>
          <a:p>
            <a:pPr lvl="1"/>
            <a:r>
              <a:rPr lang="sl-SI" dirty="0"/>
              <a:t>namaze</a:t>
            </a:r>
          </a:p>
          <a:p>
            <a:pPr lvl="1"/>
            <a:r>
              <a:rPr lang="sl-SI" dirty="0"/>
              <a:t>zelenjavo</a:t>
            </a:r>
          </a:p>
          <a:p>
            <a:pPr lvl="1"/>
            <a:r>
              <a:rPr lang="sl-SI" dirty="0"/>
              <a:t>sendvič</a:t>
            </a:r>
          </a:p>
          <a:p>
            <a:pPr lvl="1"/>
            <a:r>
              <a:rPr lang="sl-SI" dirty="0"/>
              <a:t>polento</a:t>
            </a:r>
          </a:p>
          <a:p>
            <a:pPr lvl="1"/>
            <a:r>
              <a:rPr lang="sl-SI" dirty="0"/>
              <a:t>mlečne jedi</a:t>
            </a:r>
          </a:p>
        </p:txBody>
      </p:sp>
    </p:spTree>
    <p:extLst>
      <p:ext uri="{BB962C8B-B14F-4D97-AF65-F5344CB8AC3E}">
        <p14:creationId xmlns:p14="http://schemas.microsoft.com/office/powerpoint/2010/main" val="27593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79615" y="15762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l-SI" dirty="0"/>
              <a:t>Menite, da je šolska malica za vašega otroka količinsko zadostna?</a:t>
            </a:r>
          </a:p>
        </p:txBody>
      </p:sp>
      <p:pic>
        <p:nvPicPr>
          <p:cNvPr id="3" name="Slika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84" r="25749"/>
          <a:stretch>
            <a:fillRect/>
          </a:stretch>
        </p:blipFill>
        <p:spPr bwMode="auto">
          <a:xfrm>
            <a:off x="1147906" y="2222625"/>
            <a:ext cx="4948094" cy="32495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avokotnik 3"/>
          <p:cNvSpPr/>
          <p:nvPr/>
        </p:nvSpPr>
        <p:spPr>
          <a:xfrm>
            <a:off x="6096000" y="15762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l-SI" dirty="0"/>
              <a:t>Menite, da je šolsko kosilo za vašega otroka količinsko zadosten?</a:t>
            </a:r>
          </a:p>
        </p:txBody>
      </p:sp>
      <p:pic>
        <p:nvPicPr>
          <p:cNvPr id="5" name="Slika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00" r="30644"/>
          <a:stretch>
            <a:fillRect/>
          </a:stretch>
        </p:blipFill>
        <p:spPr bwMode="auto">
          <a:xfrm>
            <a:off x="7666354" y="2078182"/>
            <a:ext cx="3946525" cy="33250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564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2196294" y="1024836"/>
            <a:ext cx="4773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3600" dirty="0"/>
              <a:t>Moj otrok za kosilo v šoli</a:t>
            </a:r>
          </a:p>
        </p:txBody>
      </p:sp>
      <p:sp>
        <p:nvSpPr>
          <p:cNvPr id="3" name="Pravokotnik 2"/>
          <p:cNvSpPr/>
          <p:nvPr/>
        </p:nvSpPr>
        <p:spPr>
          <a:xfrm>
            <a:off x="7503622" y="2626821"/>
            <a:ext cx="5206538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3500" dirty="0"/>
              <a:t>nerad je:</a:t>
            </a:r>
          </a:p>
          <a:p>
            <a:pPr lvl="1"/>
            <a:r>
              <a:rPr lang="sl-SI" sz="2500" dirty="0"/>
              <a:t>juhe in jedi na žlico</a:t>
            </a:r>
          </a:p>
          <a:p>
            <a:pPr lvl="1"/>
            <a:r>
              <a:rPr lang="sl-SI" sz="2500" dirty="0"/>
              <a:t>zelenjavne jedi</a:t>
            </a:r>
          </a:p>
          <a:p>
            <a:pPr lvl="1"/>
            <a:r>
              <a:rPr lang="sl-SI" sz="2500" dirty="0"/>
              <a:t>fižol</a:t>
            </a:r>
          </a:p>
          <a:p>
            <a:pPr lvl="1"/>
            <a:r>
              <a:rPr lang="sl-SI" sz="2500" dirty="0"/>
              <a:t>solato</a:t>
            </a:r>
          </a:p>
          <a:p>
            <a:pPr lvl="1"/>
            <a:r>
              <a:rPr lang="sl-SI" sz="2500" dirty="0" err="1"/>
              <a:t>kus</a:t>
            </a:r>
            <a:r>
              <a:rPr lang="sl-SI" sz="2500" dirty="0"/>
              <a:t> </a:t>
            </a:r>
            <a:r>
              <a:rPr lang="sl-SI" sz="2500" dirty="0" err="1"/>
              <a:t>kus</a:t>
            </a:r>
            <a:endParaRPr lang="sl-SI" sz="2500" dirty="0"/>
          </a:p>
          <a:p>
            <a:pPr lvl="1"/>
            <a:r>
              <a:rPr lang="sl-SI" sz="2500" dirty="0"/>
              <a:t>srčke v omaki, vampe</a:t>
            </a:r>
          </a:p>
        </p:txBody>
      </p:sp>
      <p:sp>
        <p:nvSpPr>
          <p:cNvPr id="4" name="Pravokotnik 3"/>
          <p:cNvSpPr/>
          <p:nvPr/>
        </p:nvSpPr>
        <p:spPr>
          <a:xfrm>
            <a:off x="1407622" y="2626821"/>
            <a:ext cx="6096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3500" dirty="0"/>
              <a:t>najraje je:</a:t>
            </a:r>
          </a:p>
          <a:p>
            <a:pPr lvl="1"/>
            <a:r>
              <a:rPr lang="sl-SI" sz="2500" dirty="0"/>
              <a:t>testenine</a:t>
            </a:r>
          </a:p>
          <a:p>
            <a:pPr lvl="1"/>
            <a:r>
              <a:rPr lang="sl-SI" sz="2500" dirty="0"/>
              <a:t>meso (piščanec, zrezki, </a:t>
            </a:r>
            <a:r>
              <a:rPr lang="sl-SI" sz="2500" dirty="0" err="1"/>
              <a:t>čufti</a:t>
            </a:r>
            <a:r>
              <a:rPr lang="sl-SI" sz="2500" dirty="0"/>
              <a:t>..)</a:t>
            </a:r>
          </a:p>
          <a:p>
            <a:pPr lvl="1"/>
            <a:r>
              <a:rPr lang="sl-SI" sz="2500" dirty="0"/>
              <a:t>krompir</a:t>
            </a:r>
          </a:p>
          <a:p>
            <a:pPr lvl="1"/>
            <a:r>
              <a:rPr lang="sl-SI" sz="2500" dirty="0"/>
              <a:t>lazanjo </a:t>
            </a:r>
          </a:p>
        </p:txBody>
      </p:sp>
    </p:spTree>
    <p:extLst>
      <p:ext uri="{BB962C8B-B14F-4D97-AF65-F5344CB8AC3E}">
        <p14:creationId xmlns:p14="http://schemas.microsoft.com/office/powerpoint/2010/main" val="3471538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1214</Words>
  <Application>Microsoft Office PowerPoint</Application>
  <PresentationFormat>Širokozaslonsko</PresentationFormat>
  <Paragraphs>182</Paragraphs>
  <Slides>24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Montserrat</vt:lpstr>
      <vt:lpstr>Times New Roman</vt:lpstr>
      <vt:lpstr>Verdana</vt:lpstr>
      <vt:lpstr>Officeova tema</vt:lpstr>
      <vt:lpstr>PowerPointova predstavitev</vt:lpstr>
      <vt:lpstr>PowerPointova predstavitev</vt:lpstr>
      <vt:lpstr>Analiza ankete za  starše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V šoli jem:</vt:lpstr>
      <vt:lpstr>Kako bi ocenil šolsko malico?</vt:lpstr>
      <vt:lpstr>Oceni šolsko malico glede na količino hrane, ki ti je ponujena.</vt:lpstr>
      <vt:lpstr>PowerPointova predstavitev</vt:lpstr>
      <vt:lpstr>Predlogi učencev za šolsko malico:</vt:lpstr>
      <vt:lpstr>Kako bi ocenil šolsko kosilo?</vt:lpstr>
      <vt:lpstr>Oceni kosilo glede na količino hrane, ki ti je ponujena. </vt:lpstr>
      <vt:lpstr>PowerPointova predstavitev</vt:lpstr>
      <vt:lpstr>Predlogi učencev za šolsko kosilo:</vt:lpstr>
      <vt:lpstr>PowerPointova predstavitev</vt:lpstr>
      <vt:lpstr>Sporočila učencev za kuharice: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Nina Čižman</dc:creator>
  <cp:lastModifiedBy>Lea Drenik</cp:lastModifiedBy>
  <cp:revision>27</cp:revision>
  <dcterms:created xsi:type="dcterms:W3CDTF">2023-06-28T07:09:55Z</dcterms:created>
  <dcterms:modified xsi:type="dcterms:W3CDTF">2023-06-29T05:24:50Z</dcterms:modified>
</cp:coreProperties>
</file>